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7" r:id="rId5"/>
    <p:sldMasterId id="214748366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E88115C-B6CA-4BBE-B3E8-1786DD90C542}">
  <a:tblStyle styleId="{3E88115C-B6CA-4BBE-B3E8-1786DD90C542}" styleName="Table_0">
    <a:wholeTbl>
      <a:tcTxStyle b="off" i="off">
        <a:font>
          <a:latin typeface="Tw Cen MT"/>
          <a:ea typeface="Tw Cen MT"/>
          <a:cs typeface="Tw Cen MT"/>
        </a:font>
        <a:schemeClr val="dk1"/>
      </a:tcTxStyle>
      <a:tcStyle>
        <a:tcBdr>
          <a:lef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6E6"/>
          </a:solidFill>
        </a:fill>
      </a:tcStyle>
    </a:wholeTbl>
    <a:band1H>
      <a:tcTxStyle b="off" i="off"/>
      <a:tcStyle>
        <a:fill>
          <a:solidFill>
            <a:srgbClr val="CACACA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ACACA"/>
          </a:solidFill>
        </a:fill>
      </a:tcStyle>
    </a:band1V>
    <a:band2V>
      <a:tcTxStyle b="off" i="off"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E6E6E6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fill>
          <a:solidFill>
            <a:schemeClr val="dk1"/>
          </a:solidFill>
        </a:fill>
      </a:tcStyle>
    </a:firstRow>
    <a:neCell>
      <a:tcTxStyle b="off" i="off"/>
    </a:neCell>
    <a:nwCell>
      <a:tcTxStyle b="off" i="off"/>
    </a:nwCell>
  </a:tblStyle>
  <a:tblStyle styleId="{8F1A6CFB-BC83-4E66-B0D8-5573013C944B}" styleName="Table_1">
    <a:wholeTbl>
      <a:tcTxStyle b="off" i="off">
        <a:font>
          <a:latin typeface="Tw Cen MT"/>
          <a:ea typeface="Tw Cen MT"/>
          <a:cs typeface="Tw Cen MT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6E6"/>
          </a:solidFill>
        </a:fill>
      </a:tcStyle>
    </a:wholeTbl>
    <a:band1H>
      <a:tcTxStyle b="off" i="off"/>
      <a:tcStyle>
        <a:fill>
          <a:solidFill>
            <a:srgbClr val="CACACA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ACACA"/>
          </a:solidFill>
        </a:fill>
      </a:tcStyle>
    </a:band1V>
    <a:band2V>
      <a:tcTxStyle b="off" i="off"/>
    </a:band2V>
    <a:lastCol>
      <a:tcTxStyle b="on" i="off">
        <a:font>
          <a:latin typeface="Tw Cen MT"/>
          <a:ea typeface="Tw Cen MT"/>
          <a:cs typeface="Tw Cen MT"/>
        </a:font>
        <a:schemeClr val="lt1"/>
      </a:tcTxStyle>
      <a:tcStyle>
        <a:fill>
          <a:solidFill>
            <a:schemeClr val="dk1"/>
          </a:solidFill>
        </a:fill>
      </a:tcStyle>
    </a:lastCol>
    <a:firstCol>
      <a:tcTxStyle b="on" i="off">
        <a:font>
          <a:latin typeface="Tw Cen MT"/>
          <a:ea typeface="Tw Cen MT"/>
          <a:cs typeface="Tw Cen MT"/>
        </a:font>
        <a:schemeClr val="lt1"/>
      </a:tcTxStyle>
      <a:tcStyle>
        <a:fill>
          <a:solidFill>
            <a:schemeClr val="dk1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dk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dk1"/>
          </a:solidFill>
        </a:fill>
      </a:tcStyle>
    </a:firstRow>
    <a:neCell>
      <a:tcTxStyle b="off" i="off"/>
    </a:neCell>
    <a:nwCell>
      <a:tcTxStyle b="off" i="off"/>
    </a:nwCell>
  </a:tblStyle>
  <a:tblStyle styleId="{596236CD-BBC1-4C61-9735-05D4A7601E6E}" styleName="Table_2">
    <a:wholeTbl>
      <a:tcTxStyle b="off" i="off">
        <a:font>
          <a:latin typeface="Tw Cen MT"/>
          <a:ea typeface="Tw Cen MT"/>
          <a:cs typeface="Tw Cen MT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FF6E8"/>
          </a:solidFill>
        </a:fill>
      </a:tcStyle>
    </a:wholeTbl>
    <a:band1H>
      <a:tcTxStyle b="off" i="off"/>
      <a:tcStyle>
        <a:fill>
          <a:solidFill>
            <a:srgbClr val="DDEDCE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DDEDCE"/>
          </a:solidFill>
        </a:fill>
      </a:tcStyle>
    </a:band1V>
    <a:band2V>
      <a:tcTxStyle b="off" i="off"/>
    </a:band2V>
    <a:lastCol>
      <a:tcTxStyle b="on" i="off">
        <a:font>
          <a:latin typeface="Tw Cen MT"/>
          <a:ea typeface="Tw Cen MT"/>
          <a:cs typeface="Tw Cen MT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Tw Cen MT"/>
          <a:ea typeface="Tw Cen MT"/>
          <a:cs typeface="Tw Cen MT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Tw Cen MT"/>
          <a:ea typeface="Tw Cen MT"/>
          <a:cs typeface="Tw Cen MT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2.png>
</file>

<file path=ppt/media/image3.png>
</file>

<file path=ppt/media/image4.gif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I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1" name="Google Shape;351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7" name="Google Shape;4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8" name="Google Shape;418;p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5" name="Google Shape;42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3" name="Google Shape;44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4" name="Google Shape;474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3" name="Google Shape;483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0" name="Google Shape;4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1" name="Google Shape;491;p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8" name="Google Shape;49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9" name="Google Shape;499;p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4" name="Google Shape;514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0" name="Google Shape;36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1" name="Google Shape;521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8" name="Google Shape;528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5" name="Google Shape;535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6" name="Google Shape;366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3" name="Google Shape;37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0" name="Google Shape;38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7" name="Google Shape;387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4" name="Google Shape;39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1" name="Google Shape;40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8" name="Google Shape;408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7" name="Google Shape;57;p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1" y="-1"/>
            <a:ext cx="9144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2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9" name="Google Shape;59;p2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5" name="Google Shape;65;p2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6" name="Google Shape;66;p2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8" name="Google Shape;68;p2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9" name="Google Shape;69;p2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2" name="Google Shape;72;p2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4" name="Google Shape;74;p2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77" name="Google Shape;77;p2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0" name="Google Shape;80;p2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2" name="Google Shape;82;p2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4" name="Google Shape;84;p2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86" name="Google Shape;86;p2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0" name="Google Shape;90;p2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1" name="Google Shape;91;p2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3" name="Google Shape;93;p2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4" name="Google Shape;94;p2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6" name="Google Shape;96;p2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98" name="Google Shape;98;p2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1" name="Google Shape;101;p2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3" name="Google Shape;103;p2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6" name="Google Shape;106;p2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07" name="Google Shape;107;p2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10" name="Google Shape;110;p2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12" name="Google Shape;112;p2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" name="Google Shape;113;p2"/>
          <p:cNvSpPr txBox="1"/>
          <p:nvPr>
            <p:ph type="ctrTitle"/>
          </p:nvPr>
        </p:nvSpPr>
        <p:spPr>
          <a:xfrm>
            <a:off x="1900238" y="1122363"/>
            <a:ext cx="65937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"/>
          <p:cNvSpPr txBox="1"/>
          <p:nvPr>
            <p:ph idx="1" type="subTitle"/>
          </p:nvPr>
        </p:nvSpPr>
        <p:spPr>
          <a:xfrm>
            <a:off x="1900238" y="3602038"/>
            <a:ext cx="65937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15" name="Google Shape;115;p2"/>
          <p:cNvSpPr txBox="1"/>
          <p:nvPr>
            <p:ph idx="10" type="dt"/>
          </p:nvPr>
        </p:nvSpPr>
        <p:spPr>
          <a:xfrm>
            <a:off x="5801052" y="5410202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"/>
          <p:cNvSpPr txBox="1"/>
          <p:nvPr>
            <p:ph idx="11" type="ftr"/>
          </p:nvPr>
        </p:nvSpPr>
        <p:spPr>
          <a:xfrm>
            <a:off x="1900237" y="5410202"/>
            <a:ext cx="384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"/>
          <p:cNvSpPr txBox="1"/>
          <p:nvPr>
            <p:ph idx="12" type="sldNum"/>
          </p:nvPr>
        </p:nvSpPr>
        <p:spPr>
          <a:xfrm>
            <a:off x="7915603" y="5410200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2"/>
          <p:cNvSpPr txBox="1"/>
          <p:nvPr>
            <p:ph type="title"/>
          </p:nvPr>
        </p:nvSpPr>
        <p:spPr>
          <a:xfrm>
            <a:off x="860029" y="609601"/>
            <a:ext cx="2892000" cy="163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12"/>
          <p:cNvSpPr txBox="1"/>
          <p:nvPr>
            <p:ph idx="1" type="body"/>
          </p:nvPr>
        </p:nvSpPr>
        <p:spPr>
          <a:xfrm>
            <a:off x="3867150" y="592666"/>
            <a:ext cx="4418400" cy="51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73" name="Google Shape;273;p12"/>
          <p:cNvSpPr txBox="1"/>
          <p:nvPr>
            <p:ph idx="2" type="body"/>
          </p:nvPr>
        </p:nvSpPr>
        <p:spPr>
          <a:xfrm>
            <a:off x="860029" y="2249486"/>
            <a:ext cx="28920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74" name="Google Shape;274;p12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12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12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3"/>
          <p:cNvSpPr txBox="1"/>
          <p:nvPr>
            <p:ph type="title"/>
          </p:nvPr>
        </p:nvSpPr>
        <p:spPr>
          <a:xfrm>
            <a:off x="856061" y="609600"/>
            <a:ext cx="3753900" cy="163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13"/>
          <p:cNvSpPr/>
          <p:nvPr>
            <p:ph idx="2" type="pic"/>
          </p:nvPr>
        </p:nvSpPr>
        <p:spPr>
          <a:xfrm>
            <a:off x="4832866" y="609600"/>
            <a:ext cx="3452700" cy="5181600"/>
          </a:xfrm>
          <a:prstGeom prst="round2DiagRect">
            <a:avLst>
              <a:gd fmla="val 6074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80" name="Google Shape;280;p13"/>
          <p:cNvSpPr txBox="1"/>
          <p:nvPr>
            <p:ph idx="1" type="body"/>
          </p:nvPr>
        </p:nvSpPr>
        <p:spPr>
          <a:xfrm>
            <a:off x="856059" y="2249486"/>
            <a:ext cx="37539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81" name="Google Shape;281;p13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13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13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4"/>
          <p:cNvSpPr txBox="1"/>
          <p:nvPr>
            <p:ph type="title"/>
          </p:nvPr>
        </p:nvSpPr>
        <p:spPr>
          <a:xfrm>
            <a:off x="856058" y="4304665"/>
            <a:ext cx="7434300" cy="819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14"/>
          <p:cNvSpPr/>
          <p:nvPr>
            <p:ph idx="2" type="pic"/>
          </p:nvPr>
        </p:nvSpPr>
        <p:spPr>
          <a:xfrm>
            <a:off x="856058" y="606426"/>
            <a:ext cx="7434300" cy="3299700"/>
          </a:xfrm>
          <a:prstGeom prst="round2DiagRect">
            <a:avLst>
              <a:gd fmla="val 5101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87" name="Google Shape;287;p14"/>
          <p:cNvSpPr txBox="1"/>
          <p:nvPr>
            <p:ph idx="1" type="body"/>
          </p:nvPr>
        </p:nvSpPr>
        <p:spPr>
          <a:xfrm>
            <a:off x="856024" y="5124020"/>
            <a:ext cx="74331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88" name="Google Shape;288;p14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14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14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5"/>
          <p:cNvSpPr txBox="1"/>
          <p:nvPr>
            <p:ph type="title"/>
          </p:nvPr>
        </p:nvSpPr>
        <p:spPr>
          <a:xfrm>
            <a:off x="856093" y="609600"/>
            <a:ext cx="7429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15"/>
          <p:cNvSpPr txBox="1"/>
          <p:nvPr>
            <p:ph idx="1" type="body"/>
          </p:nvPr>
        </p:nvSpPr>
        <p:spPr>
          <a:xfrm>
            <a:off x="856058" y="4419600"/>
            <a:ext cx="74283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94" name="Google Shape;294;p15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15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15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type="title"/>
          </p:nvPr>
        </p:nvSpPr>
        <p:spPr>
          <a:xfrm>
            <a:off x="1084659" y="609600"/>
            <a:ext cx="6977100" cy="274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16"/>
          <p:cNvSpPr txBox="1"/>
          <p:nvPr>
            <p:ph idx="1" type="body"/>
          </p:nvPr>
        </p:nvSpPr>
        <p:spPr>
          <a:xfrm>
            <a:off x="1290484" y="3365557"/>
            <a:ext cx="65643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300" name="Google Shape;300;p16"/>
          <p:cNvSpPr txBox="1"/>
          <p:nvPr>
            <p:ph idx="2" type="body"/>
          </p:nvPr>
        </p:nvSpPr>
        <p:spPr>
          <a:xfrm>
            <a:off x="856058" y="4309919"/>
            <a:ext cx="7429500" cy="14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301" name="Google Shape;301;p16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16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16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304" name="Google Shape;304;p16"/>
          <p:cNvSpPr txBox="1"/>
          <p:nvPr/>
        </p:nvSpPr>
        <p:spPr>
          <a:xfrm>
            <a:off x="696579" y="718458"/>
            <a:ext cx="4572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en-IN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16"/>
          <p:cNvSpPr txBox="1"/>
          <p:nvPr/>
        </p:nvSpPr>
        <p:spPr>
          <a:xfrm>
            <a:off x="7817473" y="2764972"/>
            <a:ext cx="4572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en-IN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7"/>
          <p:cNvSpPr txBox="1"/>
          <p:nvPr>
            <p:ph type="title"/>
          </p:nvPr>
        </p:nvSpPr>
        <p:spPr>
          <a:xfrm>
            <a:off x="856058" y="2134042"/>
            <a:ext cx="7429500" cy="251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8" name="Google Shape;308;p17"/>
          <p:cNvSpPr txBox="1"/>
          <p:nvPr>
            <p:ph idx="1" type="body"/>
          </p:nvPr>
        </p:nvSpPr>
        <p:spPr>
          <a:xfrm>
            <a:off x="856023" y="4657655"/>
            <a:ext cx="74283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309" name="Google Shape;309;p17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0" name="Google Shape;310;p17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17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"/>
          <p:cNvSpPr txBox="1"/>
          <p:nvPr>
            <p:ph type="title"/>
          </p:nvPr>
        </p:nvSpPr>
        <p:spPr>
          <a:xfrm>
            <a:off x="856060" y="609600"/>
            <a:ext cx="74295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4" name="Google Shape;314;p18"/>
          <p:cNvSpPr txBox="1"/>
          <p:nvPr>
            <p:ph idx="1" type="body"/>
          </p:nvPr>
        </p:nvSpPr>
        <p:spPr>
          <a:xfrm>
            <a:off x="856058" y="2674463"/>
            <a:ext cx="2397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15" name="Google Shape;315;p18"/>
          <p:cNvSpPr txBox="1"/>
          <p:nvPr>
            <p:ph idx="2" type="body"/>
          </p:nvPr>
        </p:nvSpPr>
        <p:spPr>
          <a:xfrm>
            <a:off x="856059" y="3360263"/>
            <a:ext cx="23964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16" name="Google Shape;316;p18"/>
          <p:cNvSpPr txBox="1"/>
          <p:nvPr>
            <p:ph idx="3" type="body"/>
          </p:nvPr>
        </p:nvSpPr>
        <p:spPr>
          <a:xfrm>
            <a:off x="3386075" y="2677635"/>
            <a:ext cx="23883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17" name="Google Shape;317;p18"/>
          <p:cNvSpPr txBox="1"/>
          <p:nvPr>
            <p:ph idx="4" type="body"/>
          </p:nvPr>
        </p:nvSpPr>
        <p:spPr>
          <a:xfrm>
            <a:off x="3386075" y="3363435"/>
            <a:ext cx="23889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18" name="Google Shape;318;p18"/>
          <p:cNvSpPr txBox="1"/>
          <p:nvPr>
            <p:ph idx="5" type="body"/>
          </p:nvPr>
        </p:nvSpPr>
        <p:spPr>
          <a:xfrm>
            <a:off x="5889332" y="2674463"/>
            <a:ext cx="23961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19" name="Google Shape;319;p18"/>
          <p:cNvSpPr txBox="1"/>
          <p:nvPr>
            <p:ph idx="6" type="body"/>
          </p:nvPr>
        </p:nvSpPr>
        <p:spPr>
          <a:xfrm>
            <a:off x="5889332" y="3360263"/>
            <a:ext cx="2396100" cy="24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20" name="Google Shape;320;p18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18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18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9"/>
          <p:cNvSpPr txBox="1"/>
          <p:nvPr>
            <p:ph type="title"/>
          </p:nvPr>
        </p:nvSpPr>
        <p:spPr>
          <a:xfrm>
            <a:off x="856059" y="609600"/>
            <a:ext cx="74295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19"/>
          <p:cNvSpPr txBox="1"/>
          <p:nvPr>
            <p:ph idx="1" type="body"/>
          </p:nvPr>
        </p:nvSpPr>
        <p:spPr>
          <a:xfrm>
            <a:off x="856060" y="4404596"/>
            <a:ext cx="23964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26" name="Google Shape;326;p19"/>
          <p:cNvSpPr/>
          <p:nvPr>
            <p:ph idx="2" type="pic"/>
          </p:nvPr>
        </p:nvSpPr>
        <p:spPr>
          <a:xfrm>
            <a:off x="856060" y="2666998"/>
            <a:ext cx="239640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327" name="Google Shape;327;p19"/>
          <p:cNvSpPr txBox="1"/>
          <p:nvPr>
            <p:ph idx="3" type="body"/>
          </p:nvPr>
        </p:nvSpPr>
        <p:spPr>
          <a:xfrm>
            <a:off x="856060" y="4980859"/>
            <a:ext cx="2396400" cy="8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28" name="Google Shape;328;p19"/>
          <p:cNvSpPr txBox="1"/>
          <p:nvPr>
            <p:ph idx="4" type="body"/>
          </p:nvPr>
        </p:nvSpPr>
        <p:spPr>
          <a:xfrm>
            <a:off x="3366790" y="4404596"/>
            <a:ext cx="24003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29" name="Google Shape;329;p19"/>
          <p:cNvSpPr/>
          <p:nvPr>
            <p:ph idx="5" type="pic"/>
          </p:nvPr>
        </p:nvSpPr>
        <p:spPr>
          <a:xfrm>
            <a:off x="3366790" y="2666998"/>
            <a:ext cx="239910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330" name="Google Shape;330;p19"/>
          <p:cNvSpPr txBox="1"/>
          <p:nvPr>
            <p:ph idx="6" type="body"/>
          </p:nvPr>
        </p:nvSpPr>
        <p:spPr>
          <a:xfrm>
            <a:off x="3365695" y="4980857"/>
            <a:ext cx="24003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31" name="Google Shape;331;p19"/>
          <p:cNvSpPr txBox="1"/>
          <p:nvPr>
            <p:ph idx="7" type="body"/>
          </p:nvPr>
        </p:nvSpPr>
        <p:spPr>
          <a:xfrm>
            <a:off x="5889426" y="4404595"/>
            <a:ext cx="2393100" cy="576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32" name="Google Shape;332;p19"/>
          <p:cNvSpPr/>
          <p:nvPr>
            <p:ph idx="8" type="pic"/>
          </p:nvPr>
        </p:nvSpPr>
        <p:spPr>
          <a:xfrm>
            <a:off x="5889332" y="2666998"/>
            <a:ext cx="239610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333" name="Google Shape;333;p19"/>
          <p:cNvSpPr txBox="1"/>
          <p:nvPr>
            <p:ph idx="9" type="body"/>
          </p:nvPr>
        </p:nvSpPr>
        <p:spPr>
          <a:xfrm>
            <a:off x="5889332" y="4980855"/>
            <a:ext cx="2396100" cy="8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34" name="Google Shape;334;p19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19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19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0"/>
          <p:cNvSpPr txBox="1"/>
          <p:nvPr>
            <p:ph type="title"/>
          </p:nvPr>
        </p:nvSpPr>
        <p:spPr>
          <a:xfrm>
            <a:off x="856060" y="618518"/>
            <a:ext cx="7429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20"/>
          <p:cNvSpPr txBox="1"/>
          <p:nvPr>
            <p:ph idx="1" type="body"/>
          </p:nvPr>
        </p:nvSpPr>
        <p:spPr>
          <a:xfrm rot="5400000">
            <a:off x="2799909" y="305637"/>
            <a:ext cx="3541800" cy="74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40" name="Google Shape;340;p20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1" name="Google Shape;341;p20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20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1"/>
          <p:cNvSpPr txBox="1"/>
          <p:nvPr>
            <p:ph type="title"/>
          </p:nvPr>
        </p:nvSpPr>
        <p:spPr>
          <a:xfrm rot="5400000">
            <a:off x="4942809" y="2448450"/>
            <a:ext cx="5181600" cy="150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5" name="Google Shape;345;p21"/>
          <p:cNvSpPr txBox="1"/>
          <p:nvPr>
            <p:ph idx="1" type="body"/>
          </p:nvPr>
        </p:nvSpPr>
        <p:spPr>
          <a:xfrm rot="5400000">
            <a:off x="1171050" y="294750"/>
            <a:ext cx="5181600" cy="5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46" name="Google Shape;346;p21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7" name="Google Shape;347;p21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8" name="Google Shape;348;p21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"/>
          <p:cNvSpPr txBox="1"/>
          <p:nvPr>
            <p:ph type="title"/>
          </p:nvPr>
        </p:nvSpPr>
        <p:spPr>
          <a:xfrm>
            <a:off x="856060" y="618518"/>
            <a:ext cx="7429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3"/>
          <p:cNvSpPr txBox="1"/>
          <p:nvPr>
            <p:ph idx="1" type="body"/>
          </p:nvPr>
        </p:nvSpPr>
        <p:spPr>
          <a:xfrm>
            <a:off x="856060" y="2249487"/>
            <a:ext cx="74295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1" name="Google Shape;121;p3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3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3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"/>
          <p:cNvSpPr txBox="1"/>
          <p:nvPr>
            <p:ph type="title"/>
          </p:nvPr>
        </p:nvSpPr>
        <p:spPr>
          <a:xfrm>
            <a:off x="856060" y="618518"/>
            <a:ext cx="7429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5"/>
          <p:cNvSpPr txBox="1"/>
          <p:nvPr>
            <p:ph idx="1" type="body"/>
          </p:nvPr>
        </p:nvSpPr>
        <p:spPr>
          <a:xfrm>
            <a:off x="856060" y="2249487"/>
            <a:ext cx="74295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74" name="Google Shape;174;p5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5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5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6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6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82" name="Google Shape;182;p7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1" y="-1"/>
            <a:ext cx="9144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" name="Google Shape;183;p7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184" name="Google Shape;184;p7"/>
            <p:cNvSpPr/>
            <p:nvPr/>
          </p:nvSpPr>
          <p:spPr>
            <a:xfrm>
              <a:off x="1209675" y="4763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7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414338" y="9525"/>
              <a:ext cx="28500" cy="44814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90" name="Google Shape;190;p7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91" name="Google Shape;191;p7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93" name="Google Shape;193;p7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94" name="Google Shape;194;p7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97" name="Google Shape;197;p7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99" name="Google Shape;199;p7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02" name="Google Shape;202;p7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05" name="Google Shape;205;p7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07" name="Google Shape;207;p7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09" name="Google Shape;209;p7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11" name="Google Shape;211;p7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642938" y="6610350"/>
              <a:ext cx="23700" cy="2430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15" name="Google Shape;215;p7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16" name="Google Shape;216;p7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18" name="Google Shape;218;p7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19" name="Google Shape;219;p7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7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21" name="Google Shape;221;p7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23" name="Google Shape;223;p7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1228725" y="4662488"/>
              <a:ext cx="23700" cy="2181300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26" name="Google Shape;226;p7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28" name="Google Shape;228;p7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31" name="Google Shape;231;p7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32" name="Google Shape;232;p7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35" name="Google Shape;235;p7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7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237" name="Google Shape;237;p7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8" name="Google Shape;238;p7"/>
          <p:cNvSpPr txBox="1"/>
          <p:nvPr>
            <p:ph type="ctrTitle"/>
          </p:nvPr>
        </p:nvSpPr>
        <p:spPr>
          <a:xfrm>
            <a:off x="1900238" y="1122363"/>
            <a:ext cx="65937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7"/>
          <p:cNvSpPr txBox="1"/>
          <p:nvPr>
            <p:ph idx="1" type="subTitle"/>
          </p:nvPr>
        </p:nvSpPr>
        <p:spPr>
          <a:xfrm>
            <a:off x="1900238" y="3602038"/>
            <a:ext cx="65937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240" name="Google Shape;240;p7"/>
          <p:cNvSpPr txBox="1"/>
          <p:nvPr>
            <p:ph idx="10" type="dt"/>
          </p:nvPr>
        </p:nvSpPr>
        <p:spPr>
          <a:xfrm>
            <a:off x="5801052" y="5410202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7"/>
          <p:cNvSpPr txBox="1"/>
          <p:nvPr>
            <p:ph idx="11" type="ftr"/>
          </p:nvPr>
        </p:nvSpPr>
        <p:spPr>
          <a:xfrm>
            <a:off x="1900237" y="5410202"/>
            <a:ext cx="384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7"/>
          <p:cNvSpPr txBox="1"/>
          <p:nvPr>
            <p:ph idx="12" type="sldNum"/>
          </p:nvPr>
        </p:nvSpPr>
        <p:spPr>
          <a:xfrm>
            <a:off x="7915603" y="5410200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8"/>
          <p:cNvSpPr txBox="1"/>
          <p:nvPr>
            <p:ph type="title"/>
          </p:nvPr>
        </p:nvSpPr>
        <p:spPr>
          <a:xfrm>
            <a:off x="856058" y="1419227"/>
            <a:ext cx="74295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8"/>
          <p:cNvSpPr txBox="1"/>
          <p:nvPr>
            <p:ph idx="1" type="body"/>
          </p:nvPr>
        </p:nvSpPr>
        <p:spPr>
          <a:xfrm>
            <a:off x="856058" y="4424362"/>
            <a:ext cx="7429500" cy="13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6" name="Google Shape;246;p8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8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8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9"/>
          <p:cNvSpPr txBox="1"/>
          <p:nvPr>
            <p:ph type="title"/>
          </p:nvPr>
        </p:nvSpPr>
        <p:spPr>
          <a:xfrm>
            <a:off x="856060" y="618518"/>
            <a:ext cx="7429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9"/>
          <p:cNvSpPr txBox="1"/>
          <p:nvPr>
            <p:ph idx="1" type="body"/>
          </p:nvPr>
        </p:nvSpPr>
        <p:spPr>
          <a:xfrm>
            <a:off x="856058" y="2249486"/>
            <a:ext cx="36588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52" name="Google Shape;252;p9"/>
          <p:cNvSpPr txBox="1"/>
          <p:nvPr>
            <p:ph idx="2" type="body"/>
          </p:nvPr>
        </p:nvSpPr>
        <p:spPr>
          <a:xfrm>
            <a:off x="4629151" y="2249486"/>
            <a:ext cx="36564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53" name="Google Shape;253;p9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9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9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0"/>
          <p:cNvSpPr txBox="1"/>
          <p:nvPr>
            <p:ph type="title"/>
          </p:nvPr>
        </p:nvSpPr>
        <p:spPr>
          <a:xfrm>
            <a:off x="856058" y="619127"/>
            <a:ext cx="7429500" cy="147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10"/>
          <p:cNvSpPr txBox="1"/>
          <p:nvPr>
            <p:ph idx="1" type="body"/>
          </p:nvPr>
        </p:nvSpPr>
        <p:spPr>
          <a:xfrm>
            <a:off x="1078902" y="2249486"/>
            <a:ext cx="34359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59" name="Google Shape;259;p10"/>
          <p:cNvSpPr txBox="1"/>
          <p:nvPr>
            <p:ph idx="2" type="body"/>
          </p:nvPr>
        </p:nvSpPr>
        <p:spPr>
          <a:xfrm>
            <a:off x="856058" y="3073398"/>
            <a:ext cx="3658800" cy="27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60" name="Google Shape;260;p10"/>
          <p:cNvSpPr txBox="1"/>
          <p:nvPr>
            <p:ph idx="3" type="body"/>
          </p:nvPr>
        </p:nvSpPr>
        <p:spPr>
          <a:xfrm>
            <a:off x="4851992" y="2249485"/>
            <a:ext cx="34335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61" name="Google Shape;261;p10"/>
          <p:cNvSpPr txBox="1"/>
          <p:nvPr>
            <p:ph idx="4" type="body"/>
          </p:nvPr>
        </p:nvSpPr>
        <p:spPr>
          <a:xfrm>
            <a:off x="4629150" y="3073398"/>
            <a:ext cx="3656400" cy="27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62" name="Google Shape;262;p10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10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10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1"/>
          <p:cNvSpPr txBox="1"/>
          <p:nvPr>
            <p:ph type="title"/>
          </p:nvPr>
        </p:nvSpPr>
        <p:spPr>
          <a:xfrm>
            <a:off x="856060" y="618518"/>
            <a:ext cx="7429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11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11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11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image" Target="../media/image6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0" name="Google Shape;10;p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1" y="-1"/>
            <a:ext cx="9144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1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12" name="Google Shape;12;p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3" name="Google Shape;13;p1"/>
              <p:cNvSpPr/>
              <p:nvPr/>
            </p:nvSpPr>
            <p:spPr>
              <a:xfrm>
                <a:off x="114300" y="4763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" name="Google Shape;15;p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7" name="Google Shape;17;p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" name="Google Shape;18;p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9" name="Google Shape;19;p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0" name="Google Shape;20;p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3" name="Google Shape;23;p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4" name="Google Shape;24;p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25" name="Google Shape;25;p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6" name="Google Shape;26;p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7" name="Google Shape;27;p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28" name="Google Shape;28;p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" name="Google Shape;29;p1"/>
              <p:cNvSpPr/>
              <p:nvPr/>
            </p:nvSpPr>
            <p:spPr>
              <a:xfrm>
                <a:off x="133350" y="4662488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1" name="Google Shape;31;p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3" name="Google Shape;33;p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5" name="Google Shape;35;p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6" name="Google Shape;36;p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39" name="Google Shape;39;p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0" name="Google Shape;40;p1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</p:grpSpPr>
          <p:sp>
            <p:nvSpPr>
              <p:cNvPr id="41" name="Google Shape;41;p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2" name="Google Shape;42;p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43;p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5" name="Google Shape;45;p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46;p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7" name="Google Shape;47;p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48;p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49" name="Google Shape;49;p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1"/>
              <p:cNvSpPr/>
              <p:nvPr/>
            </p:nvSpPr>
            <p:spPr>
              <a:xfrm>
                <a:off x="11939587" y="6596063"/>
                <a:ext cx="23700" cy="25230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51" name="Google Shape;51;p1"/>
          <p:cNvSpPr txBox="1"/>
          <p:nvPr>
            <p:ph type="title"/>
          </p:nvPr>
        </p:nvSpPr>
        <p:spPr>
          <a:xfrm>
            <a:off x="856060" y="618518"/>
            <a:ext cx="7429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"/>
          <p:cNvSpPr txBox="1"/>
          <p:nvPr>
            <p:ph idx="1" type="body"/>
          </p:nvPr>
        </p:nvSpPr>
        <p:spPr>
          <a:xfrm>
            <a:off x="856060" y="2249487"/>
            <a:ext cx="74295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3" name="Google Shape;53;p1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4" name="Google Shape;54;p1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5" name="Google Shape;55;p1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25" name="Google Shape;125;p4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1" y="-1"/>
            <a:ext cx="9144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6" name="Google Shape;126;p4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127" name="Google Shape;127;p4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28" name="Google Shape;128;p4"/>
              <p:cNvSpPr/>
              <p:nvPr/>
            </p:nvSpPr>
            <p:spPr>
              <a:xfrm>
                <a:off x="114300" y="4763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4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4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32" name="Google Shape;132;p4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34" name="Google Shape;134;p4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35" name="Google Shape;135;p4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4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4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38" name="Google Shape;138;p4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39" name="Google Shape;139;p4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140" name="Google Shape;140;p4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41" name="Google Shape;141;p4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42" name="Google Shape;142;p4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43" name="Google Shape;143;p4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4"/>
              <p:cNvSpPr/>
              <p:nvPr/>
            </p:nvSpPr>
            <p:spPr>
              <a:xfrm>
                <a:off x="133350" y="4662488"/>
                <a:ext cx="23700" cy="2181300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46" name="Google Shape;146;p4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48" name="Google Shape;148;p4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4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50" name="Google Shape;150;p4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51" name="Google Shape;151;p4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4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54" name="Google Shape;154;p4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5" name="Google Shape;155;p4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</p:grpSpPr>
          <p:sp>
            <p:nvSpPr>
              <p:cNvPr id="156" name="Google Shape;156;p4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57" name="Google Shape;157;p4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4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60" name="Google Shape;160;p4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4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62" name="Google Shape;162;p4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</p:sp>
          <p:sp>
            <p:nvSpPr>
              <p:cNvPr id="164" name="Google Shape;164;p4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"/>
              <p:cNvSpPr/>
              <p:nvPr/>
            </p:nvSpPr>
            <p:spPr>
              <a:xfrm>
                <a:off x="11939587" y="6596063"/>
                <a:ext cx="23700" cy="25230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66" name="Google Shape;166;p4"/>
          <p:cNvSpPr txBox="1"/>
          <p:nvPr>
            <p:ph type="title"/>
          </p:nvPr>
        </p:nvSpPr>
        <p:spPr>
          <a:xfrm>
            <a:off x="856060" y="618518"/>
            <a:ext cx="7429500" cy="14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4"/>
          <p:cNvSpPr txBox="1"/>
          <p:nvPr>
            <p:ph idx="1" type="body"/>
          </p:nvPr>
        </p:nvSpPr>
        <p:spPr>
          <a:xfrm>
            <a:off x="856060" y="2249487"/>
            <a:ext cx="7429500" cy="35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68" name="Google Shape;168;p4"/>
          <p:cNvSpPr txBox="1"/>
          <p:nvPr>
            <p:ph idx="10" type="dt"/>
          </p:nvPr>
        </p:nvSpPr>
        <p:spPr>
          <a:xfrm>
            <a:off x="5592691" y="5883277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69" name="Google Shape;169;p4"/>
          <p:cNvSpPr txBox="1"/>
          <p:nvPr>
            <p:ph idx="11" type="ftr"/>
          </p:nvPr>
        </p:nvSpPr>
        <p:spPr>
          <a:xfrm>
            <a:off x="856059" y="5883276"/>
            <a:ext cx="4679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70" name="Google Shape;170;p4"/>
          <p:cNvSpPr txBox="1"/>
          <p:nvPr>
            <p:ph idx="12" type="sldNum"/>
          </p:nvPr>
        </p:nvSpPr>
        <p:spPr>
          <a:xfrm>
            <a:off x="7707241" y="5883275"/>
            <a:ext cx="578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"/>
              <a:buFont typeface="Twentieth Century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2"/>
          <p:cNvSpPr txBox="1"/>
          <p:nvPr>
            <p:ph type="ctrTitle"/>
          </p:nvPr>
        </p:nvSpPr>
        <p:spPr>
          <a:xfrm>
            <a:off x="0" y="2493818"/>
            <a:ext cx="9144000" cy="9351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Calibri"/>
              <a:buNone/>
            </a:pPr>
            <a:r>
              <a:rPr b="1" lang="en-IN" sz="4000">
                <a:latin typeface="Times New Roman"/>
                <a:ea typeface="Times New Roman"/>
                <a:cs typeface="Times New Roman"/>
                <a:sym typeface="Times New Roman"/>
              </a:rPr>
              <a:t>FIRE AND SMOKE ALARM</a:t>
            </a:r>
            <a:br>
              <a:rPr b="1" lang="en-IN" sz="40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b="1" lang="en-IN" sz="4000">
                <a:latin typeface="Times New Roman"/>
                <a:ea typeface="Times New Roman"/>
                <a:cs typeface="Times New Roman"/>
                <a:sym typeface="Times New Roman"/>
              </a:rPr>
              <a:t> SYSTEM</a:t>
            </a:r>
            <a:endParaRPr b="1" sz="4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4" name="Google Shape;354;p22"/>
          <p:cNvSpPr txBox="1"/>
          <p:nvPr>
            <p:ph idx="1" type="subTitle"/>
          </p:nvPr>
        </p:nvSpPr>
        <p:spPr>
          <a:xfrm>
            <a:off x="2339109" y="3775869"/>
            <a:ext cx="4465782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I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PRITHVI SHETTY         ROLL NO. 01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I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SHITAANSHU SINGH  ROLL NO. 02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75"/>
              <a:buNone/>
            </a:pPr>
            <a:r>
              <a:rPr lang="en-I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NISHIT THAKKAR       ROLL NO. 03</a:t>
            </a:r>
            <a:endParaRPr/>
          </a:p>
          <a:p>
            <a:pPr indent="0" lvl="0" marL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75"/>
              <a:buNone/>
            </a:pPr>
            <a:r>
              <a:rPr lang="en-I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NELKIN ELDHO           ROLL NO. 04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355" name="Google Shape;355;p22"/>
          <p:cNvSpPr txBox="1"/>
          <p:nvPr/>
        </p:nvSpPr>
        <p:spPr>
          <a:xfrm>
            <a:off x="-1" y="695325"/>
            <a:ext cx="9143999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b="1" i="0" lang="en-IN" sz="32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St. Francis Institute of Technology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n-IN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Department of Information Technology</a:t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n-IN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SNL Mini Project (ITL604)</a:t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0" i="0" lang="en-IN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Academic Year 2020/21</a:t>
            </a:r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56" name="Google Shape;35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640954"/>
            <a:ext cx="1048327" cy="935182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22"/>
          <p:cNvSpPr txBox="1"/>
          <p:nvPr/>
        </p:nvSpPr>
        <p:spPr>
          <a:xfrm>
            <a:off x="0" y="5641160"/>
            <a:ext cx="9143999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Mentor: Mrinmoyee Mukherjee</a:t>
            </a:r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DOP- 13/05/21</a:t>
            </a:r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1"/>
          <p:cNvSpPr txBox="1"/>
          <p:nvPr>
            <p:ph type="title"/>
          </p:nvPr>
        </p:nvSpPr>
        <p:spPr>
          <a:xfrm>
            <a:off x="0" y="0"/>
            <a:ext cx="9144000" cy="71151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I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Novelty of the project</a:t>
            </a:r>
            <a:endParaRPr b="1" sz="2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1" name="Google Shape;421;p31"/>
          <p:cNvSpPr txBox="1"/>
          <p:nvPr>
            <p:ph idx="1" type="body"/>
          </p:nvPr>
        </p:nvSpPr>
        <p:spPr>
          <a:xfrm>
            <a:off x="267854" y="1178069"/>
            <a:ext cx="8876145" cy="4742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50"/>
              <a:buChar char="•"/>
            </a:pPr>
            <a:r>
              <a:rPr lang="en-IN"/>
              <a:t>System raises alarm sound through the Buzzer.</a:t>
            </a:r>
            <a:endParaRPr/>
          </a:p>
          <a:p>
            <a:pPr indent="-342900" lvl="0" marL="3429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50"/>
              <a:buChar char="•"/>
            </a:pPr>
            <a:r>
              <a:rPr lang="en-IN"/>
              <a:t>Instead of using Wi-Fi or GSM technologies we  make use of PAN technology i.e. IEEE 802.15.1(Bluetooth module) for Communication.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250"/>
              <a:buNone/>
            </a:pPr>
            <a:r>
              <a:t/>
            </a:r>
            <a:endParaRPr/>
          </a:p>
        </p:txBody>
      </p:sp>
      <p:sp>
        <p:nvSpPr>
          <p:cNvPr id="422" name="Google Shape;422;p31"/>
          <p:cNvSpPr/>
          <p:nvPr/>
        </p:nvSpPr>
        <p:spPr>
          <a:xfrm>
            <a:off x="8409375" y="6248250"/>
            <a:ext cx="676200" cy="5430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I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B95DE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2"/>
          <p:cNvSpPr txBox="1"/>
          <p:nvPr>
            <p:ph type="title"/>
          </p:nvPr>
        </p:nvSpPr>
        <p:spPr>
          <a:xfrm>
            <a:off x="0" y="-1"/>
            <a:ext cx="9144000" cy="84974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br>
              <a:rPr lang="en-IN" sz="4000"/>
            </a:br>
            <a:r>
              <a:rPr b="1" lang="en-IN" sz="3100">
                <a:latin typeface="Times New Roman"/>
                <a:ea typeface="Times New Roman"/>
                <a:cs typeface="Times New Roman"/>
                <a:sym typeface="Times New Roman"/>
              </a:rPr>
              <a:t>Circuit Diagram</a:t>
            </a:r>
            <a:br>
              <a:rPr lang="en-IN"/>
            </a:br>
            <a:endParaRPr b="1"/>
          </a:p>
        </p:txBody>
      </p:sp>
      <p:sp>
        <p:nvSpPr>
          <p:cNvPr id="428" name="Google Shape;428;p32"/>
          <p:cNvSpPr/>
          <p:nvPr/>
        </p:nvSpPr>
        <p:spPr>
          <a:xfrm>
            <a:off x="3341500" y="6049818"/>
            <a:ext cx="2458617" cy="385169"/>
          </a:xfrm>
          <a:prstGeom prst="rect">
            <a:avLst/>
          </a:prstGeom>
          <a:solidFill>
            <a:schemeClr val="accent3"/>
          </a:solidFill>
          <a:ln cap="flat" cmpd="sng" w="15875">
            <a:solidFill>
              <a:srgbClr val="9940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Transmitter side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32"/>
          <p:cNvSpPr/>
          <p:nvPr/>
        </p:nvSpPr>
        <p:spPr>
          <a:xfrm>
            <a:off x="8459400" y="6159500"/>
            <a:ext cx="684600" cy="5811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0" name="Google Shape;430;p32"/>
          <p:cNvPicPr preferRelativeResize="0"/>
          <p:nvPr/>
        </p:nvPicPr>
        <p:blipFill rotWithShape="1">
          <a:blip r:embed="rId3">
            <a:alphaModFix/>
          </a:blip>
          <a:srcRect b="15387" l="46566" r="12727" t="28375"/>
          <a:stretch/>
        </p:blipFill>
        <p:spPr>
          <a:xfrm>
            <a:off x="1331653" y="1403928"/>
            <a:ext cx="6188364" cy="433528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31" name="Google Shape;431;p32"/>
          <p:cNvCxnSpPr/>
          <p:nvPr/>
        </p:nvCxnSpPr>
        <p:spPr>
          <a:xfrm>
            <a:off x="5153891" y="2161309"/>
            <a:ext cx="785091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32" name="Google Shape;432;p32"/>
          <p:cNvCxnSpPr/>
          <p:nvPr/>
        </p:nvCxnSpPr>
        <p:spPr>
          <a:xfrm rot="10800000">
            <a:off x="3131127" y="2161309"/>
            <a:ext cx="812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33" name="Google Shape;433;p32"/>
          <p:cNvCxnSpPr/>
          <p:nvPr/>
        </p:nvCxnSpPr>
        <p:spPr>
          <a:xfrm flipH="1" rot="10800000">
            <a:off x="4470400" y="1773382"/>
            <a:ext cx="1034473" cy="83128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34" name="Google Shape;434;p32"/>
          <p:cNvCxnSpPr/>
          <p:nvPr/>
        </p:nvCxnSpPr>
        <p:spPr>
          <a:xfrm>
            <a:off x="5800117" y="3029527"/>
            <a:ext cx="600683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35" name="Google Shape;435;p32"/>
          <p:cNvCxnSpPr/>
          <p:nvPr/>
        </p:nvCxnSpPr>
        <p:spPr>
          <a:xfrm flipH="1" rot="10800000">
            <a:off x="5578764" y="4562764"/>
            <a:ext cx="665018" cy="17549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36" name="Google Shape;436;p32"/>
          <p:cNvSpPr txBox="1"/>
          <p:nvPr/>
        </p:nvSpPr>
        <p:spPr>
          <a:xfrm>
            <a:off x="5476845" y="1638561"/>
            <a:ext cx="150874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Bluetooth HC-05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32"/>
          <p:cNvSpPr txBox="1"/>
          <p:nvPr/>
        </p:nvSpPr>
        <p:spPr>
          <a:xfrm>
            <a:off x="5938983" y="2033191"/>
            <a:ext cx="141316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MQ-2 Smoke sensor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32"/>
          <p:cNvSpPr txBox="1"/>
          <p:nvPr/>
        </p:nvSpPr>
        <p:spPr>
          <a:xfrm>
            <a:off x="6400800" y="2875638"/>
            <a:ext cx="111921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Breadboard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32"/>
          <p:cNvSpPr txBox="1"/>
          <p:nvPr/>
        </p:nvSpPr>
        <p:spPr>
          <a:xfrm>
            <a:off x="6169725" y="4342732"/>
            <a:ext cx="118013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Arduino Uno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32"/>
          <p:cNvSpPr txBox="1"/>
          <p:nvPr/>
        </p:nvSpPr>
        <p:spPr>
          <a:xfrm>
            <a:off x="1766804" y="1987024"/>
            <a:ext cx="1438214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IR flame sensor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B95DE"/>
        </a:solidFill>
      </p:bgPr>
    </p:bg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3"/>
          <p:cNvSpPr txBox="1"/>
          <p:nvPr>
            <p:ph type="title"/>
          </p:nvPr>
        </p:nvSpPr>
        <p:spPr>
          <a:xfrm>
            <a:off x="66974" y="-2"/>
            <a:ext cx="9077025" cy="9051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Circuit Diagram (Contd…)</a:t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6" name="Google Shape;446;p33"/>
          <p:cNvSpPr txBox="1"/>
          <p:nvPr>
            <p:ph idx="1" type="body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t/>
            </a:r>
            <a:endParaRPr/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t/>
            </a:r>
            <a:endParaRPr/>
          </a:p>
        </p:txBody>
      </p:sp>
      <p:sp>
        <p:nvSpPr>
          <p:cNvPr id="447" name="Google Shape;447;p33"/>
          <p:cNvSpPr/>
          <p:nvPr/>
        </p:nvSpPr>
        <p:spPr>
          <a:xfrm>
            <a:off x="3318019" y="6139166"/>
            <a:ext cx="2905125" cy="371475"/>
          </a:xfrm>
          <a:prstGeom prst="rect">
            <a:avLst/>
          </a:prstGeom>
          <a:solidFill>
            <a:schemeClr val="accent3"/>
          </a:solidFill>
          <a:ln cap="flat" cmpd="sng" w="15875">
            <a:solidFill>
              <a:srgbClr val="99402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Receiver side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33"/>
          <p:cNvSpPr/>
          <p:nvPr/>
        </p:nvSpPr>
        <p:spPr>
          <a:xfrm>
            <a:off x="8409375" y="6248250"/>
            <a:ext cx="676200" cy="5430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9" name="Google Shape;449;p33"/>
          <p:cNvPicPr preferRelativeResize="0"/>
          <p:nvPr/>
        </p:nvPicPr>
        <p:blipFill rotWithShape="1">
          <a:blip r:embed="rId3">
            <a:alphaModFix/>
          </a:blip>
          <a:srcRect b="15566" l="46969" r="18788" t="24276"/>
          <a:stretch/>
        </p:blipFill>
        <p:spPr>
          <a:xfrm>
            <a:off x="1915354" y="942156"/>
            <a:ext cx="5310910" cy="4973687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33"/>
          <p:cNvSpPr txBox="1"/>
          <p:nvPr/>
        </p:nvSpPr>
        <p:spPr>
          <a:xfrm>
            <a:off x="2290618" y="2653965"/>
            <a:ext cx="111921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Breadboard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33"/>
          <p:cNvSpPr txBox="1"/>
          <p:nvPr/>
        </p:nvSpPr>
        <p:spPr>
          <a:xfrm>
            <a:off x="2229704" y="5100113"/>
            <a:ext cx="118013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Arduino Uno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33"/>
          <p:cNvSpPr txBox="1"/>
          <p:nvPr/>
        </p:nvSpPr>
        <p:spPr>
          <a:xfrm>
            <a:off x="5597409" y="1441933"/>
            <a:ext cx="150874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Bluetooth HC-05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33"/>
          <p:cNvSpPr txBox="1"/>
          <p:nvPr/>
        </p:nvSpPr>
        <p:spPr>
          <a:xfrm>
            <a:off x="2804082" y="1662498"/>
            <a:ext cx="74251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Buzzer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54" name="Google Shape;454;p33"/>
          <p:cNvCxnSpPr>
            <a:endCxn id="452" idx="1"/>
          </p:cNvCxnSpPr>
          <p:nvPr/>
        </p:nvCxnSpPr>
        <p:spPr>
          <a:xfrm>
            <a:off x="4996809" y="1595822"/>
            <a:ext cx="600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55" name="Google Shape;455;p33"/>
          <p:cNvCxnSpPr/>
          <p:nvPr/>
        </p:nvCxnSpPr>
        <p:spPr>
          <a:xfrm rot="10800000">
            <a:off x="3546593" y="1970275"/>
            <a:ext cx="619007" cy="279212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56" name="Google Shape;456;p33"/>
          <p:cNvCxnSpPr/>
          <p:nvPr/>
        </p:nvCxnSpPr>
        <p:spPr>
          <a:xfrm rot="10800000">
            <a:off x="3318019" y="2807853"/>
            <a:ext cx="847581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457" name="Google Shape;457;p33"/>
          <p:cNvCxnSpPr>
            <a:endCxn id="451" idx="3"/>
          </p:cNvCxnSpPr>
          <p:nvPr/>
        </p:nvCxnSpPr>
        <p:spPr>
          <a:xfrm flipH="1">
            <a:off x="3409835" y="5100101"/>
            <a:ext cx="755700" cy="15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4"/>
          <p:cNvSpPr txBox="1"/>
          <p:nvPr>
            <p:ph type="title"/>
          </p:nvPr>
        </p:nvSpPr>
        <p:spPr>
          <a:xfrm>
            <a:off x="0" y="0"/>
            <a:ext cx="9144000" cy="738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Pin Configuration</a:t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63" name="Google Shape;463;p34"/>
          <p:cNvSpPr/>
          <p:nvPr/>
        </p:nvSpPr>
        <p:spPr>
          <a:xfrm>
            <a:off x="8409375" y="6248250"/>
            <a:ext cx="676200" cy="5430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64" name="Google Shape;464;p34"/>
          <p:cNvGraphicFramePr/>
          <p:nvPr/>
        </p:nvGraphicFramePr>
        <p:xfrm>
          <a:off x="1080654" y="12514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{8F1A6CFB-BC83-4E66-B0D8-5573013C944B}</a:tableStyleId>
              </a:tblPr>
              <a:tblGrid>
                <a:gridCol w="1597900"/>
                <a:gridCol w="15979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Arduino uno pin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HC-05 pin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Tx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Rx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Rx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Tx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5V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Vcc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Gnd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Gnd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465" name="Google Shape;465;p34"/>
          <p:cNvSpPr txBox="1"/>
          <p:nvPr/>
        </p:nvSpPr>
        <p:spPr>
          <a:xfrm>
            <a:off x="1487055" y="882108"/>
            <a:ext cx="26340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Bluetooth HC-05 (Master)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466" name="Google Shape;466;p34"/>
          <p:cNvGraphicFramePr/>
          <p:nvPr/>
        </p:nvGraphicFramePr>
        <p:xfrm>
          <a:off x="5213593" y="125143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{8F1A6CFB-BC83-4E66-B0D8-5573013C944B}</a:tableStyleId>
              </a:tblPr>
              <a:tblGrid>
                <a:gridCol w="1597900"/>
                <a:gridCol w="1597900"/>
              </a:tblGrid>
              <a:tr h="467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Arduino uno pin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HC-05 pin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446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A1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A0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467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5V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Vcc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467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Gnd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Gnd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aphicFrame>
        <p:nvGraphicFramePr>
          <p:cNvPr id="467" name="Google Shape;467;p34"/>
          <p:cNvGraphicFramePr/>
          <p:nvPr/>
        </p:nvGraphicFramePr>
        <p:xfrm>
          <a:off x="1080654" y="412169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{8F1A6CFB-BC83-4E66-B0D8-5573013C944B}</a:tableStyleId>
              </a:tblPr>
              <a:tblGrid>
                <a:gridCol w="1597900"/>
                <a:gridCol w="1597900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Arduino uno pin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HC-05 pin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Tx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Rx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Rx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Tx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5V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Vcc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Gnd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Gnd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aphicFrame>
        <p:nvGraphicFramePr>
          <p:cNvPr id="468" name="Google Shape;468;p34"/>
          <p:cNvGraphicFramePr/>
          <p:nvPr/>
        </p:nvGraphicFramePr>
        <p:xfrm>
          <a:off x="5213593" y="4121691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{8F1A6CFB-BC83-4E66-B0D8-5573013C944B}</a:tableStyleId>
              </a:tblPr>
              <a:tblGrid>
                <a:gridCol w="1597900"/>
                <a:gridCol w="1597900"/>
              </a:tblGrid>
              <a:tr h="616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Arduino uno pin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Piezo buzzer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16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Gnd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Negative potential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616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D9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u="none" cap="none" strike="noStrike"/>
                        <a:t>Positive potential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469" name="Google Shape;469;p34"/>
          <p:cNvSpPr txBox="1"/>
          <p:nvPr/>
        </p:nvSpPr>
        <p:spPr>
          <a:xfrm>
            <a:off x="5494457" y="872907"/>
            <a:ext cx="263405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Smoke sensor (MQ-2)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0" name="Google Shape;470;p34"/>
          <p:cNvSpPr txBox="1"/>
          <p:nvPr/>
        </p:nvSpPr>
        <p:spPr>
          <a:xfrm>
            <a:off x="1361518" y="3752396"/>
            <a:ext cx="250581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Bluetooth HC-05 (Slave)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1" name="Google Shape;471;p34"/>
          <p:cNvSpPr txBox="1"/>
          <p:nvPr/>
        </p:nvSpPr>
        <p:spPr>
          <a:xfrm>
            <a:off x="5499921" y="3756953"/>
            <a:ext cx="262859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Piezo electric buzzer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92338"/>
        </a:solid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5"/>
          <p:cNvSpPr txBox="1"/>
          <p:nvPr>
            <p:ph type="title"/>
          </p:nvPr>
        </p:nvSpPr>
        <p:spPr>
          <a:xfrm>
            <a:off x="-73900" y="26351"/>
            <a:ext cx="9217900" cy="5260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34859"/>
              <a:buFont typeface="Calibri"/>
              <a:buNone/>
            </a:pPr>
            <a:br>
              <a:rPr lang="en-IN"/>
            </a:br>
            <a:br>
              <a:rPr lang="en-IN"/>
            </a:br>
            <a:r>
              <a:rPr b="1" lang="en-IN" sz="31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Requirements</a:t>
            </a:r>
            <a:br>
              <a:rPr lang="en-IN" sz="31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7" name="Google Shape;477;p35"/>
          <p:cNvSpPr txBox="1"/>
          <p:nvPr>
            <p:ph idx="1" type="body"/>
          </p:nvPr>
        </p:nvSpPr>
        <p:spPr>
          <a:xfrm>
            <a:off x="0" y="1084950"/>
            <a:ext cx="9144000" cy="53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1" marL="8001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b="1" lang="en-IN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Hardware requirements with cost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graphicFrame>
        <p:nvGraphicFramePr>
          <p:cNvPr id="478" name="Google Shape;478;p35"/>
          <p:cNvGraphicFramePr/>
          <p:nvPr/>
        </p:nvGraphicFramePr>
        <p:xfrm>
          <a:off x="0" y="1712434"/>
          <a:ext cx="3000000" cy="3000000"/>
        </p:xfrm>
        <a:graphic>
          <a:graphicData uri="http://schemas.openxmlformats.org/drawingml/2006/table">
            <a:tbl>
              <a:tblPr bandCol="1" bandRow="1" firstCol="1" firstRow="1" lastCol="1" lastRow="1">
                <a:noFill/>
                <a:tableStyleId>{596236CD-BBC1-4C61-9735-05D4A7601E6E}</a:tableStyleId>
              </a:tblPr>
              <a:tblGrid>
                <a:gridCol w="1299225"/>
                <a:gridCol w="2769600"/>
                <a:gridCol w="1557700"/>
                <a:gridCol w="1557700"/>
                <a:gridCol w="1959750"/>
              </a:tblGrid>
              <a:tr h="589325">
                <a:tc>
                  <a:txBody>
                    <a:bodyPr/>
                    <a:lstStyle/>
                    <a:p>
                      <a:pPr indent="0" lvl="0" marL="136525" marR="127635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Sr. No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88265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Name of Component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9144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Price per unit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91440" marR="0" rtl="0" algn="l">
                        <a:lnSpc>
                          <a:spcPct val="100000"/>
                        </a:lnSpc>
                        <a:spcBef>
                          <a:spcPts val="50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(INR)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6129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No. of units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18034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price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180340" marR="0" rtl="0" algn="l">
                        <a:lnSpc>
                          <a:spcPct val="100000"/>
                        </a:lnSpc>
                        <a:spcBef>
                          <a:spcPts val="505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(INR)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</a:tr>
              <a:tr h="396325">
                <a:tc>
                  <a:txBody>
                    <a:bodyPr/>
                    <a:lstStyle/>
                    <a:p>
                      <a:pPr indent="0" lvl="0" marL="127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HC-05 Bluetooth Module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350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23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700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</a:tr>
              <a:tr h="396325">
                <a:tc>
                  <a:txBody>
                    <a:bodyPr/>
                    <a:lstStyle/>
                    <a:p>
                      <a:pPr indent="0" lvl="0" marL="127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Breadboard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23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</a:tr>
              <a:tr h="392525">
                <a:tc>
                  <a:txBody>
                    <a:bodyPr/>
                    <a:lstStyle/>
                    <a:p>
                      <a:pPr indent="0" lvl="0" marL="127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Jumper wires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15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23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</a:tr>
              <a:tr h="392525">
                <a:tc>
                  <a:txBody>
                    <a:bodyPr/>
                    <a:lstStyle/>
                    <a:p>
                      <a:pPr indent="0" lvl="0" marL="127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MQ 2 Sensor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225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23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225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</a:tr>
              <a:tr h="392525">
                <a:tc>
                  <a:txBody>
                    <a:bodyPr/>
                    <a:lstStyle/>
                    <a:p>
                      <a:pPr indent="0" lvl="0" marL="127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Flame sensor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25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25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</a:tr>
              <a:tr h="392525">
                <a:tc>
                  <a:txBody>
                    <a:bodyPr/>
                    <a:lstStyle/>
                    <a:p>
                      <a:pPr indent="0" lvl="0" marL="127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Resistor 1k ohm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23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</a:tr>
              <a:tr h="392525">
                <a:tc>
                  <a:txBody>
                    <a:bodyPr/>
                    <a:lstStyle/>
                    <a:p>
                      <a:pPr indent="0" lvl="0" marL="127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Buzzer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23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</a:tr>
              <a:tr h="392525">
                <a:tc>
                  <a:txBody>
                    <a:bodyPr/>
                    <a:lstStyle/>
                    <a:p>
                      <a:pPr indent="0" lvl="0" marL="127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Transistor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23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</a:tr>
              <a:tr h="392525">
                <a:tc>
                  <a:txBody>
                    <a:bodyPr/>
                    <a:lstStyle/>
                    <a:p>
                      <a:pPr indent="0" lvl="0" marL="1270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11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Arduino uno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450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864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6223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900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</a:tr>
              <a:tr h="392525">
                <a:tc gridSpan="4">
                  <a:txBody>
                    <a:bodyPr/>
                    <a:lstStyle/>
                    <a:p>
                      <a:pPr indent="0" lvl="0" marL="62864" marR="7620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Total Cost (INR)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  <a:tc hMerge="1"/>
                <a:tc hMerge="1"/>
                <a:tc hMerge="1"/>
                <a:tc>
                  <a:txBody>
                    <a:bodyPr/>
                    <a:lstStyle/>
                    <a:p>
                      <a:pPr indent="0" lvl="0" marL="6223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2233 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0" marB="0" marR="0" marL="0"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  <p:sp>
        <p:nvSpPr>
          <p:cNvPr id="479" name="Google Shape;479;p35"/>
          <p:cNvSpPr/>
          <p:nvPr/>
        </p:nvSpPr>
        <p:spPr>
          <a:xfrm>
            <a:off x="8368145" y="6364957"/>
            <a:ext cx="618838" cy="50863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35"/>
          <p:cNvSpPr/>
          <p:nvPr/>
        </p:nvSpPr>
        <p:spPr>
          <a:xfrm>
            <a:off x="4795693" y="6305551"/>
            <a:ext cx="1866900" cy="508630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INR : Indian Rupee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36"/>
          <p:cNvSpPr txBox="1"/>
          <p:nvPr>
            <p:ph type="title"/>
          </p:nvPr>
        </p:nvSpPr>
        <p:spPr>
          <a:xfrm>
            <a:off x="0" y="0"/>
            <a:ext cx="88752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b="1" lang="en-IN" sz="2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System Requirements</a:t>
            </a:r>
            <a:endParaRPr sz="2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6" name="Google Shape;486;p36"/>
          <p:cNvSpPr txBox="1"/>
          <p:nvPr>
            <p:ph idx="1" type="body"/>
          </p:nvPr>
        </p:nvSpPr>
        <p:spPr>
          <a:xfrm>
            <a:off x="701964" y="1017975"/>
            <a:ext cx="7546109" cy="46623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</a:pPr>
            <a:r>
              <a:rPr b="1" lang="en-IN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Software Requirements</a:t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605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imes New Roman"/>
              <a:buChar char="•"/>
            </a:pPr>
            <a:r>
              <a:rPr lang="en-IN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Arduino IDE. </a:t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46050" lvl="0" marL="228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Times New Roman"/>
              <a:buChar char="•"/>
            </a:pPr>
            <a:r>
              <a:rPr lang="en-IN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Windows 7 and above OS.</a:t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7" name="Google Shape;487;p36"/>
          <p:cNvSpPr/>
          <p:nvPr/>
        </p:nvSpPr>
        <p:spPr>
          <a:xfrm>
            <a:off x="8409375" y="6248250"/>
            <a:ext cx="676200" cy="5430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7"/>
          <p:cNvSpPr txBox="1"/>
          <p:nvPr>
            <p:ph type="title"/>
          </p:nvPr>
        </p:nvSpPr>
        <p:spPr>
          <a:xfrm>
            <a:off x="17475" y="0"/>
            <a:ext cx="9068100" cy="635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Output (Transmitter)</a:t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94" name="Google Shape;494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75250" y="1326075"/>
            <a:ext cx="5618550" cy="4652849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37"/>
          <p:cNvSpPr/>
          <p:nvPr/>
        </p:nvSpPr>
        <p:spPr>
          <a:xfrm>
            <a:off x="8409375" y="6248250"/>
            <a:ext cx="676200" cy="5430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38"/>
          <p:cNvSpPr txBox="1"/>
          <p:nvPr>
            <p:ph type="title"/>
          </p:nvPr>
        </p:nvSpPr>
        <p:spPr>
          <a:xfrm>
            <a:off x="0" y="1"/>
            <a:ext cx="9144000" cy="72043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Output (Receiver)</a:t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02" name="Google Shape;50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8582" y="1248751"/>
            <a:ext cx="6206836" cy="4644049"/>
          </a:xfrm>
          <a:prstGeom prst="rect">
            <a:avLst/>
          </a:prstGeom>
          <a:noFill/>
          <a:ln>
            <a:noFill/>
          </a:ln>
        </p:spPr>
      </p:pic>
      <p:sp>
        <p:nvSpPr>
          <p:cNvPr id="503" name="Google Shape;503;p38"/>
          <p:cNvSpPr/>
          <p:nvPr/>
        </p:nvSpPr>
        <p:spPr>
          <a:xfrm>
            <a:off x="8409375" y="6248250"/>
            <a:ext cx="676200" cy="5430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39"/>
          <p:cNvSpPr txBox="1"/>
          <p:nvPr>
            <p:ph type="title"/>
          </p:nvPr>
        </p:nvSpPr>
        <p:spPr>
          <a:xfrm>
            <a:off x="0" y="0"/>
            <a:ext cx="9144000" cy="76661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Demo</a:t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09" name="Google Shape;509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6059" y="1450110"/>
            <a:ext cx="7858016" cy="4322932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39"/>
          <p:cNvSpPr/>
          <p:nvPr/>
        </p:nvSpPr>
        <p:spPr>
          <a:xfrm>
            <a:off x="8409375" y="6248250"/>
            <a:ext cx="676200" cy="5430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39"/>
          <p:cNvSpPr txBox="1"/>
          <p:nvPr/>
        </p:nvSpPr>
        <p:spPr>
          <a:xfrm>
            <a:off x="1911928" y="6094361"/>
            <a:ext cx="458123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https://youtu.be/AwuAR1vYzOg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40"/>
          <p:cNvSpPr txBox="1"/>
          <p:nvPr>
            <p:ph type="title"/>
          </p:nvPr>
        </p:nvSpPr>
        <p:spPr>
          <a:xfrm>
            <a:off x="0" y="25"/>
            <a:ext cx="9144000" cy="12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br>
              <a:rPr lang="en-IN"/>
            </a:br>
            <a:endParaRPr b="1"/>
          </a:p>
        </p:txBody>
      </p:sp>
      <p:sp>
        <p:nvSpPr>
          <p:cNvPr id="517" name="Google Shape;517;p40"/>
          <p:cNvSpPr txBox="1"/>
          <p:nvPr>
            <p:ph idx="1" type="body"/>
          </p:nvPr>
        </p:nvSpPr>
        <p:spPr>
          <a:xfrm>
            <a:off x="150" y="884050"/>
            <a:ext cx="9144000" cy="59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We have developed a fire alarm system using  Arduino, flame sensor and smoke sensor.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The system uses Bluetooth module to suffice the need of wireless communication. 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The developed prototype will use reliable instruments that will be suitable to develop a fire detector and it is an eco-friendly design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The System can be utilized in houses, warehouses and gas stations.</a:t>
            </a:r>
            <a:endParaRPr b="1"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8" name="Google Shape;518;p40"/>
          <p:cNvSpPr/>
          <p:nvPr/>
        </p:nvSpPr>
        <p:spPr>
          <a:xfrm>
            <a:off x="8254300" y="6207925"/>
            <a:ext cx="732300" cy="5430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B95DE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3"/>
          <p:cNvSpPr txBox="1"/>
          <p:nvPr>
            <p:ph type="title"/>
          </p:nvPr>
        </p:nvSpPr>
        <p:spPr>
          <a:xfrm>
            <a:off x="0" y="93750"/>
            <a:ext cx="9144000" cy="6266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Outline</a:t>
            </a:r>
            <a:r>
              <a:rPr b="1" lang="en-IN" sz="2800"/>
              <a:t> </a:t>
            </a:r>
            <a:endParaRPr sz="2800"/>
          </a:p>
        </p:txBody>
      </p:sp>
      <p:sp>
        <p:nvSpPr>
          <p:cNvPr id="363" name="Google Shape;363;p23"/>
          <p:cNvSpPr txBox="1"/>
          <p:nvPr>
            <p:ph idx="1" type="body"/>
          </p:nvPr>
        </p:nvSpPr>
        <p:spPr>
          <a:xfrm>
            <a:off x="120072" y="1151925"/>
            <a:ext cx="9023928" cy="57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3391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17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3391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Literature survey</a:t>
            </a:r>
            <a:endParaRPr sz="17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3391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Research gaps</a:t>
            </a:r>
            <a:endParaRPr/>
          </a:p>
          <a:p>
            <a:pPr indent="-313391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Problem statement and solution</a:t>
            </a:r>
            <a:endParaRPr sz="17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3391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System design</a:t>
            </a:r>
            <a:endParaRPr/>
          </a:p>
          <a:p>
            <a:pPr indent="-313391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Novelty</a:t>
            </a:r>
            <a:endParaRPr sz="17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3391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Circuit diagram</a:t>
            </a:r>
            <a:endParaRPr sz="17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3391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System requirements</a:t>
            </a:r>
            <a:endParaRPr/>
          </a:p>
          <a:p>
            <a:pPr indent="-313391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Outputs</a:t>
            </a:r>
            <a:endParaRPr/>
          </a:p>
          <a:p>
            <a:pPr indent="-313391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Conclusion </a:t>
            </a:r>
            <a:endParaRPr/>
          </a:p>
          <a:p>
            <a:pPr indent="-313391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Future Scope and Applications</a:t>
            </a:r>
            <a:endParaRPr sz="1779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3391" lvl="0" marL="34290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735"/>
              <a:buFont typeface="Times New Roman"/>
              <a:buChar char="•"/>
            </a:pPr>
            <a:r>
              <a:rPr lang="en-IN" sz="1779">
                <a:latin typeface="Times New Roman"/>
                <a:ea typeface="Times New Roman"/>
                <a:cs typeface="Times New Roman"/>
                <a:sym typeface="Times New Roman"/>
              </a:rPr>
              <a:t>References </a:t>
            </a:r>
            <a:endParaRPr sz="1779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1"/>
          <p:cNvSpPr txBox="1"/>
          <p:nvPr>
            <p:ph type="title"/>
          </p:nvPr>
        </p:nvSpPr>
        <p:spPr>
          <a:xfrm>
            <a:off x="0" y="25"/>
            <a:ext cx="9144000" cy="12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Future Scope and Application</a:t>
            </a:r>
            <a:br>
              <a:rPr lang="en-IN"/>
            </a:br>
            <a:endParaRPr b="1"/>
          </a:p>
        </p:txBody>
      </p:sp>
      <p:sp>
        <p:nvSpPr>
          <p:cNvPr id="524" name="Google Shape;524;p41"/>
          <p:cNvSpPr txBox="1"/>
          <p:nvPr>
            <p:ph idx="1" type="body"/>
          </p:nvPr>
        </p:nvSpPr>
        <p:spPr>
          <a:xfrm>
            <a:off x="150" y="884050"/>
            <a:ext cx="9144000" cy="59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This system can be used to alert fire and smoke at an early stage.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The system can be helpful in houses, warehouses and gas stations to prevent loss of life and property due to fire.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The system can be further upgraded to be used in large scale by adding more technologies.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25" name="Google Shape;525;p41"/>
          <p:cNvSpPr/>
          <p:nvPr/>
        </p:nvSpPr>
        <p:spPr>
          <a:xfrm>
            <a:off x="8254300" y="6207925"/>
            <a:ext cx="732300" cy="5430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42"/>
          <p:cNvSpPr txBox="1"/>
          <p:nvPr>
            <p:ph type="title"/>
          </p:nvPr>
        </p:nvSpPr>
        <p:spPr>
          <a:xfrm>
            <a:off x="1" y="0"/>
            <a:ext cx="9144000" cy="8199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References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1" name="Google Shape;531;p42"/>
          <p:cNvSpPr txBox="1"/>
          <p:nvPr>
            <p:ph idx="1" type="body"/>
          </p:nvPr>
        </p:nvSpPr>
        <p:spPr>
          <a:xfrm>
            <a:off x="0" y="819955"/>
            <a:ext cx="9144000" cy="50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1397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84"/>
              <a:buNone/>
            </a:pPr>
            <a:r>
              <a:rPr lang="en-IN" sz="1900">
                <a:latin typeface="Times New Roman"/>
                <a:ea typeface="Times New Roman"/>
                <a:cs typeface="Times New Roman"/>
                <a:sym typeface="Times New Roman"/>
              </a:rPr>
              <a:t>[</a:t>
            </a: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1] https://www.news18.com/news/opinion/how-far-are-we-from-making-our-country-fire-safe-2486987.html</a:t>
            </a:r>
            <a:endParaRPr/>
          </a:p>
          <a:p>
            <a:pPr indent="-1397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10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[2] P.Pushpa, T.Sudheer Kumar, P.Bhulaxmi, “Detection of fire and gas using Arduino and Bluetooth module” International Journal of Engineering Research &amp; Technology (IJERT) 2020 (Volume: 07 Issue: 01)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397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10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[3]</a:t>
            </a:r>
            <a:r>
              <a:rPr lang="en-IN" sz="2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Dr. Abdul Khaleq, Noor &amp; Khalaf, Osamah &amp; Addulsahib, “IOT fire detection system using sensor with Arduino”, International Journal of Electrical and Electronics Research, vol. III, pp. 264-269, 2015.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397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10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[4] P.S. Jadhav , V.U. Deshmukh, “Forest Fire Monitoring System Based On ZIG-BEE Wireless Sensor Network”,International Journal of Emerging Technology and Advanced Engineering,(Volume 2, Issue 12, December 2012)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397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10"/>
              <a:buNone/>
            </a:pPr>
            <a:r>
              <a:rPr lang="en-IN" sz="2000">
                <a:latin typeface="Times New Roman"/>
                <a:ea typeface="Times New Roman"/>
                <a:cs typeface="Times New Roman"/>
                <a:sym typeface="Times New Roman"/>
              </a:rPr>
              <a:t>[5] Dhurvajyothi Paul ,Arnab Ghosh ,Soumya  Jyothi Banerjee(2016). “GSM Based Fire Sensor Alarm Using Arduino”, September 08, 2020, from International Journal of Scientific &amp; Engineering Research.(Volume 7,Issue 4)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397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1397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2" name="Google Shape;532;p42"/>
          <p:cNvSpPr/>
          <p:nvPr/>
        </p:nvSpPr>
        <p:spPr>
          <a:xfrm>
            <a:off x="8409375" y="6248250"/>
            <a:ext cx="676200" cy="5430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43"/>
          <p:cNvSpPr/>
          <p:nvPr/>
        </p:nvSpPr>
        <p:spPr>
          <a:xfrm>
            <a:off x="0" y="2967335"/>
            <a:ext cx="9144000" cy="92333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0" i="0" lang="en-IN" sz="5400" u="none" cap="none" strike="noStrike">
                <a:solidFill>
                  <a:srgbClr val="FFFF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Thank You!</a:t>
            </a:r>
            <a:endParaRPr b="0" i="0" sz="5400" u="none" cap="none" strike="noStrike">
              <a:solidFill>
                <a:srgbClr val="FFFF00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4"/>
          <p:cNvSpPr txBox="1"/>
          <p:nvPr>
            <p:ph type="title"/>
          </p:nvPr>
        </p:nvSpPr>
        <p:spPr>
          <a:xfrm>
            <a:off x="0" y="0"/>
            <a:ext cx="9144000" cy="9239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 Introduction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9" name="Google Shape;369;p24"/>
          <p:cNvSpPr txBox="1"/>
          <p:nvPr>
            <p:ph idx="1" type="body"/>
          </p:nvPr>
        </p:nvSpPr>
        <p:spPr>
          <a:xfrm>
            <a:off x="0" y="1237674"/>
            <a:ext cx="9144000" cy="46920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A Wireless sensor network can be defined as a network of devices that can communicate the information gathered from a monitored field through wireless links.</a:t>
            </a:r>
            <a:endParaRPr/>
          </a:p>
          <a:p>
            <a:pPr indent="-228600" lvl="0" marL="22860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In a metropolitan city like Mumbai with the presence of large of number of people , homes poses a huge fire threat due to negligence and also with so many inflammable items –upholstery , decorative material , gas leaks and electrical gadgets among others</a:t>
            </a:r>
            <a:endParaRPr/>
          </a:p>
          <a:p>
            <a:pPr indent="-254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370" name="Google Shape;370;p24"/>
          <p:cNvSpPr/>
          <p:nvPr/>
        </p:nvSpPr>
        <p:spPr>
          <a:xfrm>
            <a:off x="8497456" y="6239307"/>
            <a:ext cx="451842" cy="542925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5"/>
          <p:cNvSpPr txBox="1"/>
          <p:nvPr>
            <p:ph type="title"/>
          </p:nvPr>
        </p:nvSpPr>
        <p:spPr>
          <a:xfrm>
            <a:off x="0" y="0"/>
            <a:ext cx="9144000" cy="9421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6" name="Google Shape;376;p25"/>
          <p:cNvSpPr txBox="1"/>
          <p:nvPr>
            <p:ph idx="1" type="body"/>
          </p:nvPr>
        </p:nvSpPr>
        <p:spPr>
          <a:xfrm>
            <a:off x="0" y="1058175"/>
            <a:ext cx="9144000" cy="57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750"/>
              <a:buChar char="•"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India has lost 60,607 lives during the period 2015-18 of which 56% were accounted for home/residential fire.(ADSI).Thus residential fire becoming the largest source of fatalities [1].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750"/>
              <a:buChar char="•"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Fire alarm and detection technology should help to detect fire at sufficiently early stage so that it can help to reduce the damage to human life and property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t/>
            </a:r>
            <a:endParaRPr/>
          </a:p>
        </p:txBody>
      </p:sp>
      <p:sp>
        <p:nvSpPr>
          <p:cNvPr id="377" name="Google Shape;377;p25"/>
          <p:cNvSpPr/>
          <p:nvPr/>
        </p:nvSpPr>
        <p:spPr>
          <a:xfrm>
            <a:off x="8405091" y="6285346"/>
            <a:ext cx="455756" cy="504825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6"/>
          <p:cNvSpPr txBox="1"/>
          <p:nvPr>
            <p:ph type="title"/>
          </p:nvPr>
        </p:nvSpPr>
        <p:spPr>
          <a:xfrm>
            <a:off x="0" y="1"/>
            <a:ext cx="9144000" cy="812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Literature Survey</a:t>
            </a:r>
            <a:endParaRPr b="1" sz="2800"/>
          </a:p>
        </p:txBody>
      </p:sp>
      <p:graphicFrame>
        <p:nvGraphicFramePr>
          <p:cNvPr id="383" name="Google Shape;383;p26"/>
          <p:cNvGraphicFramePr/>
          <p:nvPr/>
        </p:nvGraphicFramePr>
        <p:xfrm>
          <a:off x="-6" y="94210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{3E88115C-B6CA-4BBE-B3E8-1786DD90C542}</a:tableStyleId>
              </a:tblPr>
              <a:tblGrid>
                <a:gridCol w="932875"/>
                <a:gridCol w="3639125"/>
                <a:gridCol w="2286000"/>
                <a:gridCol w="2286000"/>
              </a:tblGrid>
              <a:tr h="687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Ref.no.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Abstract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Advantages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Disadvantages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</a:tr>
              <a:tr h="21508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Gas sensor (MQ-05),Bluetooth module and Arduino is used for detection of fire and gas.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Design is cost effective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Only mq-05 sensor is used.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</a:tr>
              <a:tr h="25541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DHT 11 sensor which is connected to internet to monitor temperature and humidity rate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wentieth Century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Design  and implementation of fire detection is customizable and flexible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Sensor doesn't has higher range coverage.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384" name="Google Shape;384;p26"/>
          <p:cNvSpPr/>
          <p:nvPr/>
        </p:nvSpPr>
        <p:spPr>
          <a:xfrm>
            <a:off x="8632825" y="6409168"/>
            <a:ext cx="352425" cy="4191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7"/>
          <p:cNvSpPr txBox="1"/>
          <p:nvPr>
            <p:ph type="title"/>
          </p:nvPr>
        </p:nvSpPr>
        <p:spPr>
          <a:xfrm>
            <a:off x="0" y="0"/>
            <a:ext cx="9143996" cy="77839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b="1" lang="en-IN" sz="2800">
                <a:latin typeface="Times New Roman"/>
                <a:ea typeface="Times New Roman"/>
                <a:cs typeface="Times New Roman"/>
                <a:sym typeface="Times New Roman"/>
              </a:rPr>
              <a:t>Literature Survey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390" name="Google Shape;390;p27"/>
          <p:cNvGraphicFramePr/>
          <p:nvPr/>
        </p:nvGraphicFramePr>
        <p:xfrm>
          <a:off x="-1" y="85089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{8F1A6CFB-BC83-4E66-B0D8-5573013C944B}</a:tableStyleId>
              </a:tblPr>
              <a:tblGrid>
                <a:gridCol w="876700"/>
                <a:gridCol w="3735950"/>
                <a:gridCol w="2306350"/>
                <a:gridCol w="2225000"/>
              </a:tblGrid>
              <a:tr h="435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Ref no.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Abstract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Advantages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Disadvantages</a:t>
                      </a:r>
                      <a:endParaRPr sz="14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</a:tr>
              <a:tr h="2139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imes New Roman"/>
                        <a:buNone/>
                      </a:pPr>
                      <a:r>
                        <a:rPr lang="en-IN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 node system is used where a node contains two sensor and Ethernet connecting to a ZigBee connection. As soon as fire and smoke are detected it is transmitted to the nearest node and a message is sent to the cloud. 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imes New Roman"/>
                        <a:buNone/>
                      </a:pPr>
                      <a:r>
                        <a:rPr lang="en-IN" sz="18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Using ZigBee connection, it can be monitored anytime. 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This system is expensive to implement.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</a:tr>
              <a:tr h="2735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imes New Roman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GSM based fire alarm system uses GSM module , Arduino , LCD and LM35 as main temperature sensor</a:t>
                      </a:r>
                      <a:endParaRPr sz="18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Times New Roman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Easy implementation , maximum reliability , user friendly and low cost which could be used for home and industrial security system</a:t>
                      </a:r>
                      <a:endParaRPr sz="18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Times New Roman"/>
                        <a:buNone/>
                      </a:pPr>
                      <a:r>
                        <a:rPr lang="en-I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system is not fire proofed.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391" name="Google Shape;391;p27"/>
          <p:cNvSpPr/>
          <p:nvPr/>
        </p:nvSpPr>
        <p:spPr>
          <a:xfrm>
            <a:off x="8531512" y="6438884"/>
            <a:ext cx="400051" cy="349843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8"/>
          <p:cNvSpPr txBox="1"/>
          <p:nvPr>
            <p:ph type="title"/>
          </p:nvPr>
        </p:nvSpPr>
        <p:spPr>
          <a:xfrm>
            <a:off x="0" y="1"/>
            <a:ext cx="9144000" cy="803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</a:pPr>
            <a:r>
              <a:rPr b="1" lang="en-IN" sz="2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Research Gaps</a:t>
            </a:r>
            <a:endParaRPr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7" name="Google Shape;397;p28"/>
          <p:cNvSpPr txBox="1"/>
          <p:nvPr>
            <p:ph idx="1" type="body"/>
          </p:nvPr>
        </p:nvSpPr>
        <p:spPr>
          <a:xfrm>
            <a:off x="0" y="1256145"/>
            <a:ext cx="9144000" cy="56019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0955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•"/>
            </a:pPr>
            <a:r>
              <a:rPr lang="en-I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[2] Multiple sensors can be added to improve the efficiency of the system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•"/>
            </a:pPr>
            <a:r>
              <a:rPr lang="en-I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[3] LM35 sensor is more precise.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•"/>
            </a:pPr>
            <a:r>
              <a:rPr lang="en-I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[4] System can be optimized to make it more user friendly.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095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•"/>
            </a:pPr>
            <a:r>
              <a:rPr lang="en-I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[5] GSM relies on strong network to communicate and in slower network can be unreliable.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6985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8" name="Google Shape;398;p28"/>
          <p:cNvSpPr/>
          <p:nvPr/>
        </p:nvSpPr>
        <p:spPr>
          <a:xfrm>
            <a:off x="8402493" y="6287654"/>
            <a:ext cx="466725" cy="43815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B95DE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9"/>
          <p:cNvSpPr txBox="1"/>
          <p:nvPr>
            <p:ph type="title"/>
          </p:nvPr>
        </p:nvSpPr>
        <p:spPr>
          <a:xfrm>
            <a:off x="-1" y="2"/>
            <a:ext cx="9143999" cy="83127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br>
              <a:rPr lang="en-IN"/>
            </a:br>
            <a:r>
              <a:rPr b="1" lang="en-IN" sz="3100">
                <a:latin typeface="Times New Roman"/>
                <a:ea typeface="Times New Roman"/>
                <a:cs typeface="Times New Roman"/>
                <a:sym typeface="Times New Roman"/>
              </a:rPr>
              <a:t>Problem Statement &amp; Problem Solution</a:t>
            </a:r>
            <a:br>
              <a:rPr lang="en-IN"/>
            </a:br>
            <a:endParaRPr b="1"/>
          </a:p>
        </p:txBody>
      </p:sp>
      <p:sp>
        <p:nvSpPr>
          <p:cNvPr id="404" name="Google Shape;404;p29"/>
          <p:cNvSpPr txBox="1"/>
          <p:nvPr>
            <p:ph idx="1" type="body"/>
          </p:nvPr>
        </p:nvSpPr>
        <p:spPr>
          <a:xfrm>
            <a:off x="170174" y="1259075"/>
            <a:ext cx="8973825" cy="55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IN" sz="2200"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b="1"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To develop a Bluetooth based fire detection system which can be used for houses and residential places to detect fire and alert the residents . 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IN" sz="2200">
                <a:latin typeface="Times New Roman"/>
                <a:ea typeface="Times New Roman"/>
                <a:cs typeface="Times New Roman"/>
                <a:sym typeface="Times New Roman"/>
              </a:rPr>
              <a:t>PROBLEM SOLUTION</a:t>
            </a:r>
            <a:b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The system will use  MQ2  sensor(smoke sensor) and flame sensor in combination for reliability and dependability. </a:t>
            </a:r>
            <a:endParaRPr sz="2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IN" sz="2200">
                <a:latin typeface="Times New Roman"/>
                <a:ea typeface="Times New Roman"/>
                <a:cs typeface="Times New Roman"/>
                <a:sym typeface="Times New Roman"/>
              </a:rPr>
              <a:t>The system will notify using a buzzer which will go off as soon as smoke or fire is detected.</a:t>
            </a:r>
            <a:endParaRPr sz="2200"/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405" name="Google Shape;405;p29"/>
          <p:cNvSpPr/>
          <p:nvPr/>
        </p:nvSpPr>
        <p:spPr>
          <a:xfrm>
            <a:off x="8478982" y="6190949"/>
            <a:ext cx="494843" cy="586625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0"/>
          <p:cNvSpPr txBox="1"/>
          <p:nvPr>
            <p:ph type="title"/>
          </p:nvPr>
        </p:nvSpPr>
        <p:spPr>
          <a:xfrm>
            <a:off x="0" y="1"/>
            <a:ext cx="9144000" cy="7481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1111"/>
              <a:buFont typeface="Calibri"/>
              <a:buNone/>
            </a:pPr>
            <a:br>
              <a:rPr lang="en-IN"/>
            </a:br>
            <a:r>
              <a:rPr b="1" lang="en-IN" sz="3100">
                <a:latin typeface="Times New Roman"/>
                <a:ea typeface="Times New Roman"/>
                <a:cs typeface="Times New Roman"/>
                <a:sym typeface="Times New Roman"/>
              </a:rPr>
              <a:t>System Design</a:t>
            </a:r>
            <a:br>
              <a:rPr lang="en-IN"/>
            </a:br>
            <a:endParaRPr b="1"/>
          </a:p>
        </p:txBody>
      </p:sp>
      <p:pic>
        <p:nvPicPr>
          <p:cNvPr id="411" name="Google Shape;411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5275" y="1352580"/>
            <a:ext cx="8553450" cy="4600575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30"/>
          <p:cNvSpPr/>
          <p:nvPr/>
        </p:nvSpPr>
        <p:spPr>
          <a:xfrm>
            <a:off x="8686800" y="6371925"/>
            <a:ext cx="324000" cy="419100"/>
          </a:xfrm>
          <a:prstGeom prst="ellipse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30"/>
          <p:cNvSpPr/>
          <p:nvPr/>
        </p:nvSpPr>
        <p:spPr>
          <a:xfrm>
            <a:off x="1014972" y="5952990"/>
            <a:ext cx="2219325" cy="419100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Transmitter side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30"/>
          <p:cNvSpPr/>
          <p:nvPr/>
        </p:nvSpPr>
        <p:spPr>
          <a:xfrm>
            <a:off x="6314786" y="5952825"/>
            <a:ext cx="2190750" cy="419100"/>
          </a:xfrm>
          <a:prstGeom prst="rect">
            <a:avLst/>
          </a:prstGeom>
          <a:solidFill>
            <a:schemeClr val="accent1"/>
          </a:solidFill>
          <a:ln cap="flat" cmpd="sng" w="15875">
            <a:solidFill>
              <a:srgbClr val="7095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IN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Receiver side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